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7" r:id="rId2"/>
    <p:sldId id="258" r:id="rId3"/>
  </p:sldIdLst>
  <p:sldSz cx="10691813" cy="15119350"/>
  <p:notesSz cx="9799638" cy="1435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7F1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보통 스타일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150" y="5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46563" cy="719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551488" y="0"/>
            <a:ext cx="4246562" cy="719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67852C-D7DA-4044-A1B7-12A06B39E946}" type="datetimeFigureOut">
              <a:rPr lang="ko-KR" altLang="en-US" smtClean="0"/>
              <a:t>2026-01-07-Wednesday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186113" y="1793875"/>
            <a:ext cx="3427412" cy="4845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79488" y="6908800"/>
            <a:ext cx="7840662" cy="56530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13636625"/>
            <a:ext cx="4246563" cy="719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551488" y="13636625"/>
            <a:ext cx="4246562" cy="719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453E2-BD59-469A-B47A-7363B1358F7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3029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53480" rtl="0" eaLnBrk="1" latinLnBrk="1" hangingPunct="1">
      <a:defRPr sz="1383" kern="1200">
        <a:solidFill>
          <a:schemeClr val="tx1"/>
        </a:solidFill>
        <a:latin typeface="+mn-lt"/>
        <a:ea typeface="+mn-ea"/>
        <a:cs typeface="+mn-cs"/>
      </a:defRPr>
    </a:lvl1pPr>
    <a:lvl2pPr marL="526740" algn="l" defTabSz="1053480" rtl="0" eaLnBrk="1" latinLnBrk="1" hangingPunct="1">
      <a:defRPr sz="1383" kern="1200">
        <a:solidFill>
          <a:schemeClr val="tx1"/>
        </a:solidFill>
        <a:latin typeface="+mn-lt"/>
        <a:ea typeface="+mn-ea"/>
        <a:cs typeface="+mn-cs"/>
      </a:defRPr>
    </a:lvl2pPr>
    <a:lvl3pPr marL="1053480" algn="l" defTabSz="1053480" rtl="0" eaLnBrk="1" latinLnBrk="1" hangingPunct="1">
      <a:defRPr sz="1383" kern="1200">
        <a:solidFill>
          <a:schemeClr val="tx1"/>
        </a:solidFill>
        <a:latin typeface="+mn-lt"/>
        <a:ea typeface="+mn-ea"/>
        <a:cs typeface="+mn-cs"/>
      </a:defRPr>
    </a:lvl3pPr>
    <a:lvl4pPr marL="1580220" algn="l" defTabSz="1053480" rtl="0" eaLnBrk="1" latinLnBrk="1" hangingPunct="1">
      <a:defRPr sz="1383" kern="1200">
        <a:solidFill>
          <a:schemeClr val="tx1"/>
        </a:solidFill>
        <a:latin typeface="+mn-lt"/>
        <a:ea typeface="+mn-ea"/>
        <a:cs typeface="+mn-cs"/>
      </a:defRPr>
    </a:lvl4pPr>
    <a:lvl5pPr marL="2106960" algn="l" defTabSz="1053480" rtl="0" eaLnBrk="1" latinLnBrk="1" hangingPunct="1">
      <a:defRPr sz="1383" kern="1200">
        <a:solidFill>
          <a:schemeClr val="tx1"/>
        </a:solidFill>
        <a:latin typeface="+mn-lt"/>
        <a:ea typeface="+mn-ea"/>
        <a:cs typeface="+mn-cs"/>
      </a:defRPr>
    </a:lvl5pPr>
    <a:lvl6pPr marL="2633701" algn="l" defTabSz="1053480" rtl="0" eaLnBrk="1" latinLnBrk="1" hangingPunct="1">
      <a:defRPr sz="1383" kern="1200">
        <a:solidFill>
          <a:schemeClr val="tx1"/>
        </a:solidFill>
        <a:latin typeface="+mn-lt"/>
        <a:ea typeface="+mn-ea"/>
        <a:cs typeface="+mn-cs"/>
      </a:defRPr>
    </a:lvl6pPr>
    <a:lvl7pPr marL="3160441" algn="l" defTabSz="1053480" rtl="0" eaLnBrk="1" latinLnBrk="1" hangingPunct="1">
      <a:defRPr sz="1383" kern="1200">
        <a:solidFill>
          <a:schemeClr val="tx1"/>
        </a:solidFill>
        <a:latin typeface="+mn-lt"/>
        <a:ea typeface="+mn-ea"/>
        <a:cs typeface="+mn-cs"/>
      </a:defRPr>
    </a:lvl7pPr>
    <a:lvl8pPr marL="3687181" algn="l" defTabSz="1053480" rtl="0" eaLnBrk="1" latinLnBrk="1" hangingPunct="1">
      <a:defRPr sz="1383" kern="1200">
        <a:solidFill>
          <a:schemeClr val="tx1"/>
        </a:solidFill>
        <a:latin typeface="+mn-lt"/>
        <a:ea typeface="+mn-ea"/>
        <a:cs typeface="+mn-cs"/>
      </a:defRPr>
    </a:lvl8pPr>
    <a:lvl9pPr marL="4213921" algn="l" defTabSz="1053480" rtl="0" eaLnBrk="1" latinLnBrk="1" hangingPunct="1">
      <a:defRPr sz="138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B453E2-BD59-469A-B47A-7363B1358F7E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10801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B75311-9D16-3CA4-6026-91D007F681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03D9AA59-1BF0-BDD8-23CC-EB5B1E243B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503B4A7A-011D-C137-DA93-464950F3DD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53D11F5-305D-A229-4A87-EBE534DC64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B453E2-BD59-469A-B47A-7363B1358F7E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2413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8D2D4-D0D6-4F9A-B253-74C38C75F8B7}" type="datetimeFigureOut">
              <a:rPr lang="ko-KR" altLang="en-US" smtClean="0"/>
              <a:t>2026-01-07-Wednesday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6B1C1-C704-4E8E-A585-275BC7BD17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8207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8D2D4-D0D6-4F9A-B253-74C38C75F8B7}" type="datetimeFigureOut">
              <a:rPr lang="ko-KR" altLang="en-US" smtClean="0"/>
              <a:t>2026-01-07-Wednesday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6B1C1-C704-4E8E-A585-275BC7BD17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4888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8D2D4-D0D6-4F9A-B253-74C38C75F8B7}" type="datetimeFigureOut">
              <a:rPr lang="ko-KR" altLang="en-US" smtClean="0"/>
              <a:t>2026-01-07-Wednesday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6B1C1-C704-4E8E-A585-275BC7BD17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3767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8D2D4-D0D6-4F9A-B253-74C38C75F8B7}" type="datetimeFigureOut">
              <a:rPr lang="ko-KR" altLang="en-US" smtClean="0"/>
              <a:t>2026-01-07-Wednesday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6B1C1-C704-4E8E-A585-275BC7BD17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0643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>
                    <a:tint val="82000"/>
                  </a:schemeClr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82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8D2D4-D0D6-4F9A-B253-74C38C75F8B7}" type="datetimeFigureOut">
              <a:rPr lang="ko-KR" altLang="en-US" smtClean="0"/>
              <a:t>2026-01-07-Wednesday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6B1C1-C704-4E8E-A585-275BC7BD17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6930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8D2D4-D0D6-4F9A-B253-74C38C75F8B7}" type="datetimeFigureOut">
              <a:rPr lang="ko-KR" altLang="en-US" smtClean="0"/>
              <a:t>2026-01-07-Wednesday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6B1C1-C704-4E8E-A585-275BC7BD17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1888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8D2D4-D0D6-4F9A-B253-74C38C75F8B7}" type="datetimeFigureOut">
              <a:rPr lang="ko-KR" altLang="en-US" smtClean="0"/>
              <a:t>2026-01-07-Wednesday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6B1C1-C704-4E8E-A585-275BC7BD17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1461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8D2D4-D0D6-4F9A-B253-74C38C75F8B7}" type="datetimeFigureOut">
              <a:rPr lang="ko-KR" altLang="en-US" smtClean="0"/>
              <a:t>2026-01-07-Wednesday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6B1C1-C704-4E8E-A585-275BC7BD17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8333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8D2D4-D0D6-4F9A-B253-74C38C75F8B7}" type="datetimeFigureOut">
              <a:rPr lang="ko-KR" altLang="en-US" smtClean="0"/>
              <a:t>2026-01-07-Wednesday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6B1C1-C704-4E8E-A585-275BC7BD17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01210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8D2D4-D0D6-4F9A-B253-74C38C75F8B7}" type="datetimeFigureOut">
              <a:rPr lang="ko-KR" altLang="en-US" smtClean="0"/>
              <a:t>2026-01-07-Wednesday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6B1C1-C704-4E8E-A585-275BC7BD17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2313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8D2D4-D0D6-4F9A-B253-74C38C75F8B7}" type="datetimeFigureOut">
              <a:rPr lang="ko-KR" altLang="en-US" smtClean="0"/>
              <a:t>2026-01-07-Wednesday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6B1C1-C704-4E8E-A585-275BC7BD17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4941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F8D2D4-D0D6-4F9A-B253-74C38C75F8B7}" type="datetimeFigureOut">
              <a:rPr lang="ko-KR" altLang="en-US" smtClean="0"/>
              <a:t>2026-01-07-Wednesday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6B1C1-C704-4E8E-A585-275BC7BD17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4520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69208" rtl="0" eaLnBrk="1" latinLnBrk="1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1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1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1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1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1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1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1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1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1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1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1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1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1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1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1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1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1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1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blackboard.unist.ac.kr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blackboard.unist.ac.kr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0CB013-44BD-9923-2838-9A9E05F378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>
            <a:extLst>
              <a:ext uri="{FF2B5EF4-FFF2-40B4-BE49-F238E27FC236}">
                <a16:creationId xmlns:a16="http://schemas.microsoft.com/office/drawing/2014/main" id="{6C0F3733-6F7E-8240-0672-ECBF232850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242370" y="-1"/>
            <a:ext cx="10934183" cy="15280395"/>
          </a:xfr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 altLang="ko-KR" sz="1169" dirty="0"/>
          </a:p>
          <a:p>
            <a:pPr algn="l"/>
            <a:r>
              <a:rPr lang="en-US" altLang="ko-KR" b="1" dirty="0"/>
              <a:t>     </a:t>
            </a:r>
            <a:r>
              <a:rPr lang="en-US" altLang="ko-KR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2026</a:t>
            </a:r>
            <a:r>
              <a:rPr lang="ko-KR" altLang="en-US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학년도</a:t>
            </a:r>
            <a:endParaRPr lang="en-US" altLang="ko-KR" b="1" dirty="0">
              <a:latin typeface="한컴 말랑말랑 Bold" panose="020F0803000000000000" pitchFamily="50" charset="-127"/>
              <a:ea typeface="한컴 말랑말랑 Bold" panose="020F0803000000000000" pitchFamily="50" charset="-127"/>
            </a:endParaRPr>
          </a:p>
          <a:p>
            <a:pPr algn="l"/>
            <a:endParaRPr lang="en-US" altLang="ko-KR" b="1" dirty="0"/>
          </a:p>
          <a:p>
            <a:pPr algn="l"/>
            <a:r>
              <a:rPr lang="en-US" altLang="ko-KR" b="1" dirty="0"/>
              <a:t>      </a:t>
            </a:r>
            <a:r>
              <a:rPr lang="ko-KR" altLang="en-US" sz="54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기초학력 테스트 </a:t>
            </a:r>
            <a:r>
              <a:rPr lang="en-US" altLang="ko-KR" sz="54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&amp;</a:t>
            </a:r>
            <a:endParaRPr lang="en-US" altLang="ko-KR" sz="5345" b="1" dirty="0">
              <a:latin typeface="한컴 말랑말랑 Bold" panose="020F0803000000000000" pitchFamily="50" charset="-127"/>
              <a:ea typeface="한컴 말랑말랑 Bold" panose="020F0803000000000000" pitchFamily="50" charset="-127"/>
            </a:endParaRPr>
          </a:p>
          <a:p>
            <a:pPr algn="l"/>
            <a:r>
              <a:rPr lang="en-US" altLang="ko-KR" sz="6013" b="1" dirty="0"/>
              <a:t>   </a:t>
            </a:r>
            <a:endParaRPr lang="ko-KR" altLang="en-US" sz="6013" b="1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9B3A096D-CA8E-256F-9EEE-123D7D882E6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9809" y="247714"/>
            <a:ext cx="2960975" cy="40952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BE068CB-CEA9-CD7C-4938-206A08F63D6E}"/>
              </a:ext>
            </a:extLst>
          </p:cNvPr>
          <p:cNvSpPr txBox="1"/>
          <p:nvPr/>
        </p:nvSpPr>
        <p:spPr>
          <a:xfrm>
            <a:off x="248847" y="2095125"/>
            <a:ext cx="5000873" cy="17373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345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Pre-UNISTAR</a:t>
            </a:r>
          </a:p>
          <a:p>
            <a:r>
              <a:rPr lang="ko-KR" altLang="en-US" sz="5345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프로그램    </a:t>
            </a:r>
            <a:endParaRPr lang="ko-KR" altLang="en-US" sz="5345" dirty="0">
              <a:latin typeface="한컴 말랑말랑 Bold" panose="020F0803000000000000" pitchFamily="50" charset="-127"/>
              <a:ea typeface="한컴 말랑말랑 Bold" panose="020F0803000000000000" pitchFamily="50" charset="-127"/>
            </a:endParaRPr>
          </a:p>
        </p:txBody>
      </p:sp>
      <p:sp>
        <p:nvSpPr>
          <p:cNvPr id="10" name="사각형: 둥근 모서리 9">
            <a:extLst>
              <a:ext uri="{FF2B5EF4-FFF2-40B4-BE49-F238E27FC236}">
                <a16:creationId xmlns:a16="http://schemas.microsoft.com/office/drawing/2014/main" id="{56FB2374-AEEC-2A4E-9D63-CAE09202295C}"/>
              </a:ext>
            </a:extLst>
          </p:cNvPr>
          <p:cNvSpPr/>
          <p:nvPr/>
        </p:nvSpPr>
        <p:spPr>
          <a:xfrm>
            <a:off x="313005" y="5249697"/>
            <a:ext cx="4372002" cy="2770583"/>
          </a:xfrm>
          <a:prstGeom prst="roundRect">
            <a:avLst/>
          </a:prstGeom>
          <a:solidFill>
            <a:srgbClr val="FFFFF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310"/>
          </a:p>
        </p:txBody>
      </p:sp>
      <p:sp>
        <p:nvSpPr>
          <p:cNvPr id="11" name="사각형: 둥근 모서리 10">
            <a:extLst>
              <a:ext uri="{FF2B5EF4-FFF2-40B4-BE49-F238E27FC236}">
                <a16:creationId xmlns:a16="http://schemas.microsoft.com/office/drawing/2014/main" id="{B33634A9-0DAE-3790-8C8A-CDEDF5069440}"/>
              </a:ext>
            </a:extLst>
          </p:cNvPr>
          <p:cNvSpPr/>
          <p:nvPr/>
        </p:nvSpPr>
        <p:spPr>
          <a:xfrm>
            <a:off x="5231605" y="4791248"/>
            <a:ext cx="5108947" cy="5906129"/>
          </a:xfrm>
          <a:prstGeom prst="roundRect">
            <a:avLst/>
          </a:prstGeom>
          <a:solidFill>
            <a:srgbClr val="FFFFF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310"/>
          </a:p>
        </p:txBody>
      </p:sp>
      <p:sp>
        <p:nvSpPr>
          <p:cNvPr id="2" name="사각형: 둥근 모서리 1">
            <a:extLst>
              <a:ext uri="{FF2B5EF4-FFF2-40B4-BE49-F238E27FC236}">
                <a16:creationId xmlns:a16="http://schemas.microsoft.com/office/drawing/2014/main" id="{620839A1-8185-C651-4242-4C2903DDD941}"/>
              </a:ext>
            </a:extLst>
          </p:cNvPr>
          <p:cNvSpPr/>
          <p:nvPr/>
        </p:nvSpPr>
        <p:spPr>
          <a:xfrm>
            <a:off x="313003" y="9129213"/>
            <a:ext cx="4372004" cy="5659526"/>
          </a:xfrm>
          <a:prstGeom prst="roundRect">
            <a:avLst/>
          </a:prstGeom>
          <a:solidFill>
            <a:srgbClr val="FFFFF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310" dirty="0"/>
          </a:p>
        </p:txBody>
      </p:sp>
      <p:sp>
        <p:nvSpPr>
          <p:cNvPr id="7" name="사각형: 둥근 모서리 6">
            <a:extLst>
              <a:ext uri="{FF2B5EF4-FFF2-40B4-BE49-F238E27FC236}">
                <a16:creationId xmlns:a16="http://schemas.microsoft.com/office/drawing/2014/main" id="{89293EA4-8A14-55F2-5664-7C7369DFC22E}"/>
              </a:ext>
            </a:extLst>
          </p:cNvPr>
          <p:cNvSpPr/>
          <p:nvPr/>
        </p:nvSpPr>
        <p:spPr>
          <a:xfrm>
            <a:off x="5190492" y="11635789"/>
            <a:ext cx="5108947" cy="3139177"/>
          </a:xfrm>
          <a:prstGeom prst="roundRect">
            <a:avLst/>
          </a:prstGeom>
          <a:solidFill>
            <a:srgbClr val="FFFFF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310"/>
          </a:p>
        </p:txBody>
      </p:sp>
      <p:sp>
        <p:nvSpPr>
          <p:cNvPr id="9" name="순서도: 지연 8">
            <a:extLst>
              <a:ext uri="{FF2B5EF4-FFF2-40B4-BE49-F238E27FC236}">
                <a16:creationId xmlns:a16="http://schemas.microsoft.com/office/drawing/2014/main" id="{419612FA-F083-5A2F-5895-FB35F137284D}"/>
              </a:ext>
            </a:extLst>
          </p:cNvPr>
          <p:cNvSpPr/>
          <p:nvPr/>
        </p:nvSpPr>
        <p:spPr>
          <a:xfrm rot="16200000">
            <a:off x="1979039" y="2969758"/>
            <a:ext cx="1039933" cy="4372003"/>
          </a:xfrm>
          <a:prstGeom prst="flowChartDelay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310" dirty="0"/>
          </a:p>
        </p:txBody>
      </p:sp>
      <p:sp>
        <p:nvSpPr>
          <p:cNvPr id="12" name="순서도: 지연 11">
            <a:extLst>
              <a:ext uri="{FF2B5EF4-FFF2-40B4-BE49-F238E27FC236}">
                <a16:creationId xmlns:a16="http://schemas.microsoft.com/office/drawing/2014/main" id="{039E1C66-A8D4-5C8E-F7D3-8B26DF7F9A35}"/>
              </a:ext>
            </a:extLst>
          </p:cNvPr>
          <p:cNvSpPr/>
          <p:nvPr/>
        </p:nvSpPr>
        <p:spPr>
          <a:xfrm rot="16200000">
            <a:off x="7251489" y="2615909"/>
            <a:ext cx="1069179" cy="5108946"/>
          </a:xfrm>
          <a:prstGeom prst="flowChartDelay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310" dirty="0"/>
          </a:p>
        </p:txBody>
      </p:sp>
      <p:pic>
        <p:nvPicPr>
          <p:cNvPr id="5" name="그림 4" descr="만화 영화, 클립아트, 토끼, 동물 피규어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4F2814D-0B2B-8AEF-B952-2CF065C1F7C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9124" y="1137206"/>
            <a:ext cx="3026411" cy="3281384"/>
          </a:xfrm>
          <a:prstGeom prst="rect">
            <a:avLst/>
          </a:prstGeom>
        </p:spPr>
      </p:pic>
      <p:sp>
        <p:nvSpPr>
          <p:cNvPr id="13" name="순서도: 지연 12">
            <a:extLst>
              <a:ext uri="{FF2B5EF4-FFF2-40B4-BE49-F238E27FC236}">
                <a16:creationId xmlns:a16="http://schemas.microsoft.com/office/drawing/2014/main" id="{2B039252-03C1-C026-16AC-98B78D4F4C20}"/>
              </a:ext>
            </a:extLst>
          </p:cNvPr>
          <p:cNvSpPr/>
          <p:nvPr/>
        </p:nvSpPr>
        <p:spPr>
          <a:xfrm rot="16200000">
            <a:off x="1951599" y="6981044"/>
            <a:ext cx="1133948" cy="4372002"/>
          </a:xfrm>
          <a:prstGeom prst="flowChartDelay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310"/>
          </a:p>
        </p:txBody>
      </p:sp>
      <p:sp>
        <p:nvSpPr>
          <p:cNvPr id="14" name="순서도: 지연 13">
            <a:extLst>
              <a:ext uri="{FF2B5EF4-FFF2-40B4-BE49-F238E27FC236}">
                <a16:creationId xmlns:a16="http://schemas.microsoft.com/office/drawing/2014/main" id="{75D49F75-29DA-5887-D3E6-32F9885C214D}"/>
              </a:ext>
            </a:extLst>
          </p:cNvPr>
          <p:cNvSpPr/>
          <p:nvPr/>
        </p:nvSpPr>
        <p:spPr>
          <a:xfrm rot="16200000">
            <a:off x="7210377" y="9135941"/>
            <a:ext cx="1069179" cy="5108948"/>
          </a:xfrm>
          <a:prstGeom prst="flowChartDelay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31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1CD92DB-2965-51E7-B1FC-F98F4A5DD9FE}"/>
              </a:ext>
            </a:extLst>
          </p:cNvPr>
          <p:cNvSpPr txBox="1"/>
          <p:nvPr/>
        </p:nvSpPr>
        <p:spPr>
          <a:xfrm>
            <a:off x="1201946" y="4908406"/>
            <a:ext cx="2422460" cy="572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118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프로그램 안내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9380D07-01BB-65DC-6AB1-8D4A9163A52E}"/>
              </a:ext>
            </a:extLst>
          </p:cNvPr>
          <p:cNvSpPr txBox="1"/>
          <p:nvPr/>
        </p:nvSpPr>
        <p:spPr>
          <a:xfrm>
            <a:off x="6390995" y="4846414"/>
            <a:ext cx="2726840" cy="503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673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ARA </a:t>
            </a:r>
            <a:r>
              <a:rPr lang="ko-KR" altLang="en-US" sz="2673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테스트 일정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8996768-C6EE-601B-E38E-CAE27F41C994}"/>
              </a:ext>
            </a:extLst>
          </p:cNvPr>
          <p:cNvSpPr txBox="1"/>
          <p:nvPr/>
        </p:nvSpPr>
        <p:spPr>
          <a:xfrm>
            <a:off x="5684522" y="5249697"/>
            <a:ext cx="4163011" cy="366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782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(Academic Readiness Assessment)</a:t>
            </a:r>
            <a:endParaRPr lang="ko-KR" altLang="en-US" sz="1782" b="1" dirty="0">
              <a:latin typeface="한컴 말랑말랑 Bold" panose="020F0803000000000000" pitchFamily="50" charset="-127"/>
              <a:ea typeface="한컴 말랑말랑 Bold" panose="020F0803000000000000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5ACB8A4-96E5-837B-8340-8BAD9E56ACBF}"/>
              </a:ext>
            </a:extLst>
          </p:cNvPr>
          <p:cNvSpPr txBox="1"/>
          <p:nvPr/>
        </p:nvSpPr>
        <p:spPr>
          <a:xfrm>
            <a:off x="1211013" y="8949825"/>
            <a:ext cx="2698096" cy="572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118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블랙보드 로그인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2A2671B-4E3B-5705-82EE-00E649DFC995}"/>
              </a:ext>
            </a:extLst>
          </p:cNvPr>
          <p:cNvSpPr txBox="1"/>
          <p:nvPr/>
        </p:nvSpPr>
        <p:spPr>
          <a:xfrm>
            <a:off x="5490123" y="11566393"/>
            <a:ext cx="45669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테스트 결과 </a:t>
            </a:r>
            <a:r>
              <a:rPr lang="en-US" altLang="ko-KR" sz="28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&amp; </a:t>
            </a:r>
            <a:r>
              <a:rPr lang="ko-KR" altLang="en-US" sz="28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맞춤형 학습지원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BC87E16-F45A-F10E-EA05-D7788A8FC29E}"/>
              </a:ext>
            </a:extLst>
          </p:cNvPr>
          <p:cNvSpPr txBox="1"/>
          <p:nvPr/>
        </p:nvSpPr>
        <p:spPr>
          <a:xfrm>
            <a:off x="319215" y="5875884"/>
            <a:ext cx="4187922" cy="2070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18211" indent="-318211">
              <a:lnSpc>
                <a:spcPct val="120000"/>
              </a:lnSpc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구성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: </a:t>
            </a: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기초학력 진단 테스트 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+ </a:t>
            </a: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맞춤형 학습지원</a:t>
            </a:r>
            <a:endParaRPr lang="en-US" altLang="ko-KR" sz="1600" b="1" dirty="0">
              <a:latin typeface="한컴 말랑말랑 Bold" panose="020F0803000000000000" pitchFamily="50" charset="-127"/>
              <a:ea typeface="한컴 말랑말랑 Bold" panose="020F0803000000000000" pitchFamily="50" charset="-127"/>
            </a:endParaRPr>
          </a:p>
          <a:p>
            <a:pPr marL="318211" indent="-318211">
              <a:lnSpc>
                <a:spcPct val="120000"/>
              </a:lnSpc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대상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: 2026</a:t>
            </a: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학년도 신입생 전체</a:t>
            </a:r>
            <a:endParaRPr lang="en-US" altLang="ko-KR" sz="1600" b="1" dirty="0">
              <a:latin typeface="한컴 말랑말랑 Bold" panose="020F0803000000000000" pitchFamily="50" charset="-127"/>
              <a:ea typeface="한컴 말랑말랑 Bold" panose="020F0803000000000000" pitchFamily="50" charset="-127"/>
            </a:endParaRPr>
          </a:p>
          <a:p>
            <a:pPr marL="318211" indent="-318211">
              <a:lnSpc>
                <a:spcPct val="120000"/>
              </a:lnSpc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기간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: 2026. 1. 7. (</a:t>
            </a: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수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) ~</a:t>
            </a:r>
          </a:p>
          <a:p>
            <a:pPr marL="318211" indent="-318211">
              <a:lnSpc>
                <a:spcPct val="120000"/>
              </a:lnSpc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테스트 사전 설명회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: 2026. 1. 5.(</a:t>
            </a: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월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) </a:t>
            </a:r>
          </a:p>
          <a:p>
            <a:pPr marL="318211" indent="-318211">
              <a:lnSpc>
                <a:spcPct val="120000"/>
              </a:lnSpc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과목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: </a:t>
            </a: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물리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, </a:t>
            </a: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생물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, </a:t>
            </a: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수학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, </a:t>
            </a: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화학</a:t>
            </a:r>
            <a:endParaRPr lang="en-US" altLang="ko-KR" sz="1600" b="1" dirty="0">
              <a:latin typeface="한컴 말랑말랑 Bold" panose="020F0803000000000000" pitchFamily="50" charset="-127"/>
              <a:ea typeface="한컴 말랑말랑 Bold" panose="020F0803000000000000" pitchFamily="50" charset="-127"/>
            </a:endParaRPr>
          </a:p>
          <a:p>
            <a:pPr marL="318211" indent="-318211">
              <a:lnSpc>
                <a:spcPct val="120000"/>
              </a:lnSpc>
              <a:buClr>
                <a:schemeClr val="accent5"/>
              </a:buClr>
              <a:buFont typeface="Wingdings" panose="05000000000000000000" pitchFamily="2" charset="2"/>
              <a:buChar char="Ø"/>
            </a:pPr>
            <a:endParaRPr lang="en-US" altLang="ko-KR" sz="1600" b="1" dirty="0">
              <a:latin typeface="한컴 말랑말랑 Bold" panose="020F0803000000000000" pitchFamily="50" charset="-127"/>
              <a:ea typeface="한컴 말랑말랑 Bold" panose="020F0803000000000000" pitchFamily="50" charset="-127"/>
            </a:endParaRPr>
          </a:p>
          <a:p>
            <a:pPr marL="318211" indent="-318211">
              <a:buFont typeface="Wingdings" panose="05000000000000000000" pitchFamily="2" charset="2"/>
              <a:buChar char="Ø"/>
            </a:pPr>
            <a:endParaRPr lang="ko-KR" altLang="en-US" sz="1336" b="1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16AA442-4A78-C14E-424C-9B4BFF535335}"/>
              </a:ext>
            </a:extLst>
          </p:cNvPr>
          <p:cNvSpPr txBox="1"/>
          <p:nvPr/>
        </p:nvSpPr>
        <p:spPr>
          <a:xfrm>
            <a:off x="5464079" y="5890572"/>
            <a:ext cx="4876473" cy="4498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18211" indent="-318211">
              <a:lnSpc>
                <a:spcPct val="120000"/>
              </a:lnSpc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ARA: </a:t>
            </a: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대학 학업을 위한 기초 학력 준비도 평가</a:t>
            </a:r>
            <a:endParaRPr lang="en-US" altLang="ko-KR" sz="1600" b="1" dirty="0">
              <a:latin typeface="한컴 말랑말랑 Bold" panose="020F0803000000000000" pitchFamily="50" charset="-127"/>
              <a:ea typeface="한컴 말랑말랑 Bold" panose="020F0803000000000000" pitchFamily="50" charset="-127"/>
            </a:endParaRPr>
          </a:p>
          <a:p>
            <a:pPr marL="318211" indent="-318211">
              <a:lnSpc>
                <a:spcPct val="120000"/>
              </a:lnSpc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대상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: 2026</a:t>
            </a: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학년도 신입생 전체</a:t>
            </a:r>
            <a:endParaRPr lang="en-US" altLang="ko-KR" sz="1600" b="1" dirty="0">
              <a:latin typeface="한컴 말랑말랑 Bold" panose="020F0803000000000000" pitchFamily="50" charset="-127"/>
              <a:ea typeface="한컴 말랑말랑 Bold" panose="020F0803000000000000" pitchFamily="50" charset="-127"/>
            </a:endParaRPr>
          </a:p>
          <a:p>
            <a:pPr marL="318211" indent="-318211">
              <a:lnSpc>
                <a:spcPct val="120000"/>
              </a:lnSpc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일정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: 2026. 1. 7. (</a:t>
            </a: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수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), 13:00 ~ 17:15</a:t>
            </a:r>
          </a:p>
          <a:p>
            <a:pPr marL="318211" indent="-318211">
              <a:lnSpc>
                <a:spcPct val="120000"/>
              </a:lnSpc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장소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: </a:t>
            </a: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온라인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(Blackboard, Zoom)</a:t>
            </a:r>
          </a:p>
          <a:p>
            <a:pPr marL="318211" indent="-318211">
              <a:lnSpc>
                <a:spcPct val="120000"/>
              </a:lnSpc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유형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: </a:t>
            </a: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객관식</a:t>
            </a:r>
            <a:endParaRPr lang="en-US" altLang="ko-KR" sz="1600" b="1" dirty="0">
              <a:latin typeface="한컴 말랑말랑 Bold" panose="020F0803000000000000" pitchFamily="50" charset="-127"/>
              <a:ea typeface="한컴 말랑말랑 Bold" panose="020F0803000000000000" pitchFamily="50" charset="-127"/>
            </a:endParaRPr>
          </a:p>
          <a:p>
            <a:pPr marL="318211" indent="-318211">
              <a:lnSpc>
                <a:spcPct val="120000"/>
              </a:lnSpc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과목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: </a:t>
            </a: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물리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, </a:t>
            </a: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생물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, </a:t>
            </a: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수학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, </a:t>
            </a: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화학 </a:t>
            </a:r>
            <a:endParaRPr lang="en-US" altLang="ko-KR" sz="1600" b="1" dirty="0">
              <a:latin typeface="한컴 말랑말랑 Bold" panose="020F0803000000000000" pitchFamily="50" charset="-127"/>
              <a:ea typeface="한컴 말랑말랑 Bold" panose="020F0803000000000000" pitchFamily="50" charset="-127"/>
            </a:endParaRPr>
          </a:p>
          <a:p>
            <a:pPr marL="318211" indent="-318211">
              <a:lnSpc>
                <a:spcPct val="120000"/>
              </a:lnSpc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테스트 사전 설명회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      </a:t>
            </a:r>
          </a:p>
          <a:p>
            <a:pPr marL="700065" lvl="1" indent="-190927">
              <a:lnSpc>
                <a:spcPct val="120000"/>
              </a:lnSpc>
              <a:buClr>
                <a:schemeClr val="accent4"/>
              </a:buClr>
              <a:buFont typeface="Wingdings" panose="05000000000000000000" pitchFamily="2" charset="2"/>
              <a:buChar char="ü"/>
            </a:pP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 </a:t>
            </a: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일정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: 2026. 1. 5.(</a:t>
            </a: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월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), 14:~17:00</a:t>
            </a:r>
          </a:p>
          <a:p>
            <a:pPr marL="700065" lvl="1" indent="-190927">
              <a:lnSpc>
                <a:spcPct val="120000"/>
              </a:lnSpc>
              <a:buClr>
                <a:schemeClr val="accent4"/>
              </a:buClr>
              <a:buFont typeface="Wingdings" panose="05000000000000000000" pitchFamily="2" charset="2"/>
              <a:buChar char="ü"/>
            </a:pP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 상기 시간 중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, </a:t>
            </a: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가능 시간에 로그인 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(15</a:t>
            </a: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분 소요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)</a:t>
            </a:r>
          </a:p>
          <a:p>
            <a:pPr marL="700065" lvl="1" indent="-190927">
              <a:lnSpc>
                <a:spcPct val="120000"/>
              </a:lnSpc>
              <a:buClr>
                <a:schemeClr val="accent4"/>
              </a:buClr>
              <a:buFont typeface="Wingdings" panose="05000000000000000000" pitchFamily="2" charset="2"/>
              <a:buChar char="ü"/>
            </a:pP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 주요 내용</a:t>
            </a:r>
            <a:endParaRPr lang="en-US" altLang="ko-KR" sz="1600" b="1" dirty="0">
              <a:latin typeface="한컴 말랑말랑 Bold" panose="020F0803000000000000" pitchFamily="50" charset="-127"/>
              <a:ea typeface="한컴 말랑말랑 Bold" panose="020F0803000000000000" pitchFamily="50" charset="-127"/>
            </a:endParaRPr>
          </a:p>
          <a:p>
            <a:pPr marL="509138" lvl="1">
              <a:lnSpc>
                <a:spcPct val="120000"/>
              </a:lnSpc>
              <a:buClr>
                <a:schemeClr val="accent4"/>
              </a:buClr>
            </a:pP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   -  </a:t>
            </a: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온라인 테스트 환경 설정 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(</a:t>
            </a:r>
            <a:r>
              <a:rPr lang="ko-KR" altLang="en-US" sz="1600" b="1" dirty="0" err="1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웹캠</a:t>
            </a: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 포함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)</a:t>
            </a:r>
          </a:p>
          <a:p>
            <a:pPr marL="509138" lvl="1">
              <a:lnSpc>
                <a:spcPct val="120000"/>
              </a:lnSpc>
              <a:buClr>
                <a:schemeClr val="accent4"/>
              </a:buClr>
            </a:pP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   -  Zoom </a:t>
            </a: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시험실 배정</a:t>
            </a:r>
            <a:endParaRPr lang="en-US" altLang="ko-KR" sz="1600" b="1" dirty="0">
              <a:latin typeface="한컴 말랑말랑 Bold" panose="020F0803000000000000" pitchFamily="50" charset="-127"/>
              <a:ea typeface="한컴 말랑말랑 Bold" panose="020F0803000000000000" pitchFamily="50" charset="-127"/>
            </a:endParaRPr>
          </a:p>
          <a:p>
            <a:pPr marL="509138" lvl="1">
              <a:lnSpc>
                <a:spcPct val="120000"/>
              </a:lnSpc>
              <a:buClr>
                <a:schemeClr val="accent4"/>
              </a:buClr>
            </a:pP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   -  </a:t>
            </a: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연습용 샘플 테스트</a:t>
            </a:r>
            <a:endParaRPr lang="en-US" altLang="ko-KR" sz="1600" b="1" dirty="0">
              <a:latin typeface="한컴 말랑말랑 Bold" panose="020F0803000000000000" pitchFamily="50" charset="-127"/>
              <a:ea typeface="한컴 말랑말랑 Bold" panose="020F0803000000000000" pitchFamily="50" charset="-127"/>
            </a:endParaRPr>
          </a:p>
          <a:p>
            <a:pPr marL="190927" indent="-190927">
              <a:lnSpc>
                <a:spcPct val="120000"/>
              </a:lnSpc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과목별 시험 주의사항은 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Blackboard </a:t>
            </a: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내 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, </a:t>
            </a: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공지 예정</a:t>
            </a:r>
            <a:endParaRPr lang="en-US" altLang="ko-KR" sz="1600" b="1" dirty="0">
              <a:latin typeface="한컴 말랑말랑 Bold" panose="020F0803000000000000" pitchFamily="50" charset="-127"/>
              <a:ea typeface="한컴 말랑말랑 Bold" panose="020F0803000000000000" pitchFamily="50" charset="-127"/>
            </a:endParaRPr>
          </a:p>
          <a:p>
            <a:pPr marL="700065" lvl="1" indent="-190927">
              <a:lnSpc>
                <a:spcPct val="120000"/>
              </a:lnSpc>
              <a:buClr>
                <a:schemeClr val="accent4"/>
              </a:buClr>
              <a:buFont typeface="Wingdings" panose="05000000000000000000" pitchFamily="2" charset="2"/>
              <a:buChar char="ü"/>
            </a:pP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예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)  </a:t>
            </a: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화학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: </a:t>
            </a: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공학용 계산기 준비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CDC289D-FEB6-9099-5BDD-7CC7598961D4}"/>
              </a:ext>
            </a:extLst>
          </p:cNvPr>
          <p:cNvSpPr txBox="1"/>
          <p:nvPr/>
        </p:nvSpPr>
        <p:spPr>
          <a:xfrm>
            <a:off x="364571" y="9996888"/>
            <a:ext cx="4438916" cy="32525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18211" indent="-318211">
              <a:lnSpc>
                <a:spcPct val="120000"/>
              </a:lnSpc>
              <a:buClr>
                <a:srgbClr val="00B050"/>
              </a:buClr>
              <a:buFont typeface="Wingdings" panose="05000000000000000000" pitchFamily="2" charset="2"/>
              <a:buChar char="Ø"/>
            </a:pP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오픈 일정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: 2026. 1. 2.(</a:t>
            </a: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금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), 09:00 ~</a:t>
            </a:r>
          </a:p>
          <a:p>
            <a:pPr marL="318211" indent="-318211">
              <a:lnSpc>
                <a:spcPct val="120000"/>
              </a:lnSpc>
              <a:buClr>
                <a:srgbClr val="00B050"/>
              </a:buClr>
              <a:buFont typeface="Wingdings" panose="05000000000000000000" pitchFamily="2" charset="2"/>
              <a:buChar char="Ø"/>
            </a:pP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웹사이트</a:t>
            </a:r>
            <a:r>
              <a:rPr lang="en-US" altLang="ko-KR" sz="14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:  </a:t>
            </a:r>
            <a:r>
              <a:rPr lang="en-US" altLang="ko-KR" sz="1600" u="sng" dirty="0">
                <a:latin typeface="한컴 말랑말랑 Bold" panose="020F0803000000000000" pitchFamily="50" charset="-127"/>
                <a:ea typeface="한컴 말랑말랑 Bold" panose="020F0803000000000000" pitchFamily="50" charset="-127"/>
                <a:hlinkClick r:id="rId6"/>
              </a:rPr>
              <a:t>https://blackboard.unist.ac.kr/</a:t>
            </a:r>
            <a:endParaRPr lang="en-US" altLang="ko-KR" sz="1600" u="sng" dirty="0">
              <a:latin typeface="한컴 말랑말랑 Bold" panose="020F0803000000000000" pitchFamily="50" charset="-127"/>
              <a:ea typeface="한컴 말랑말랑 Bold" panose="020F0803000000000000" pitchFamily="50" charset="-127"/>
            </a:endParaRPr>
          </a:p>
          <a:p>
            <a:pPr marL="318211" indent="-318211">
              <a:lnSpc>
                <a:spcPct val="120000"/>
              </a:lnSpc>
              <a:buClr>
                <a:srgbClr val="00B050"/>
              </a:buClr>
              <a:buFont typeface="Wingdings" panose="05000000000000000000" pitchFamily="2" charset="2"/>
              <a:buChar char="Ø"/>
            </a:pPr>
            <a:r>
              <a:rPr lang="ko-KR" altLang="en-US" sz="1600" b="1" u="sng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로그인 정보</a:t>
            </a:r>
            <a:endParaRPr lang="en-US" altLang="ko-KR" sz="1600" b="1" dirty="0">
              <a:latin typeface="한컴 말랑말랑 Bold" panose="020F0803000000000000" pitchFamily="50" charset="-127"/>
              <a:ea typeface="한컴 말랑말랑 Bold" panose="020F0803000000000000" pitchFamily="50" charset="-127"/>
            </a:endParaRPr>
          </a:p>
          <a:p>
            <a:pPr marL="700065" lvl="1" indent="-190927">
              <a:lnSpc>
                <a:spcPct val="120000"/>
              </a:lnSpc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 USERNAME:  </a:t>
            </a:r>
            <a:r>
              <a:rPr lang="en-US" altLang="ko-KR" sz="1600" b="1" dirty="0">
                <a:solidFill>
                  <a:srgbClr val="FF0000"/>
                </a:solidFill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U</a:t>
            </a: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수험번호</a:t>
            </a:r>
            <a:endParaRPr lang="en-US" altLang="ko-KR" sz="1600" b="1" dirty="0">
              <a:latin typeface="한컴 말랑말랑 Bold" panose="020F0803000000000000" pitchFamily="50" charset="-127"/>
              <a:ea typeface="한컴 말랑말랑 Bold" panose="020F0803000000000000" pitchFamily="50" charset="-127"/>
            </a:endParaRPr>
          </a:p>
          <a:p>
            <a:pPr marL="700065" lvl="1" indent="-190927">
              <a:lnSpc>
                <a:spcPct val="120000"/>
              </a:lnSpc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 PASSWORD: </a:t>
            </a: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생년월일 </a:t>
            </a:r>
            <a:r>
              <a:rPr lang="en-US" altLang="ko-KR" sz="1600" b="1" dirty="0">
                <a:solidFill>
                  <a:srgbClr val="FF0000"/>
                </a:solidFill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8</a:t>
            </a: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자리</a:t>
            </a:r>
            <a:endParaRPr lang="en-US" altLang="ko-KR" sz="1600" b="1" dirty="0">
              <a:latin typeface="한컴 말랑말랑 Bold" panose="020F0803000000000000" pitchFamily="50" charset="-127"/>
              <a:ea typeface="한컴 말랑말랑 Bold" panose="020F0803000000000000" pitchFamily="50" charset="-127"/>
            </a:endParaRPr>
          </a:p>
          <a:p>
            <a:pPr marL="700065" lvl="1" indent="-190927">
              <a:lnSpc>
                <a:spcPct val="120000"/>
              </a:lnSpc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 인터넷 브라우저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:  </a:t>
            </a: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크롬 권장</a:t>
            </a:r>
            <a:endParaRPr lang="en-US" altLang="ko-KR" sz="1600" b="1" dirty="0">
              <a:latin typeface="한컴 말랑말랑 Bold" panose="020F0803000000000000" pitchFamily="50" charset="-127"/>
              <a:ea typeface="한컴 말랑말랑 Bold" panose="020F0803000000000000" pitchFamily="50" charset="-127"/>
            </a:endParaRPr>
          </a:p>
          <a:p>
            <a:pPr marL="700065" lvl="1" indent="-190927">
              <a:lnSpc>
                <a:spcPct val="120000"/>
              </a:lnSpc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 블랙보드 로그인 문의</a:t>
            </a:r>
            <a:endParaRPr lang="en-US" altLang="ko-KR" sz="1600" b="1" dirty="0">
              <a:latin typeface="한컴 말랑말랑 Bold" panose="020F0803000000000000" pitchFamily="50" charset="-127"/>
              <a:ea typeface="한컴 말랑말랑 Bold" panose="020F0803000000000000" pitchFamily="50" charset="-127"/>
            </a:endParaRPr>
          </a:p>
          <a:p>
            <a:pPr lvl="1">
              <a:lnSpc>
                <a:spcPct val="120000"/>
              </a:lnSpc>
            </a:pPr>
            <a:r>
              <a:rPr lang="en-US" altLang="ko-KR" sz="1600" b="1" dirty="0">
                <a:solidFill>
                  <a:srgbClr val="00B050"/>
                </a:solidFill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   -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 </a:t>
            </a: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부서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: Pioneers</a:t>
            </a: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교육혁신팀</a:t>
            </a:r>
            <a:endParaRPr lang="en-US" altLang="ko-KR" sz="1600" b="1" dirty="0">
              <a:latin typeface="한컴 말랑말랑 Bold" panose="020F0803000000000000" pitchFamily="50" charset="-127"/>
              <a:ea typeface="한컴 말랑말랑 Bold" panose="020F0803000000000000" pitchFamily="50" charset="-127"/>
            </a:endParaRPr>
          </a:p>
          <a:p>
            <a:pPr lvl="1">
              <a:lnSpc>
                <a:spcPct val="120000"/>
              </a:lnSpc>
            </a:pPr>
            <a:r>
              <a:rPr lang="en-US" altLang="ko-KR" sz="1600" b="1" dirty="0">
                <a:solidFill>
                  <a:srgbClr val="00B050"/>
                </a:solidFill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   -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 </a:t>
            </a: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문의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: 052-217-4103</a:t>
            </a:r>
          </a:p>
          <a:p>
            <a:pPr lvl="1">
              <a:lnSpc>
                <a:spcPct val="120000"/>
              </a:lnSpc>
            </a:pPr>
            <a:r>
              <a:rPr lang="en-US" altLang="ko-KR" sz="1600" b="1" dirty="0">
                <a:solidFill>
                  <a:srgbClr val="00B050"/>
                </a:solidFill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   -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 </a:t>
            </a: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이메일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: nacan@unist.ac.kr</a:t>
            </a:r>
          </a:p>
          <a:p>
            <a:pPr marL="318211" indent="-318211">
              <a:buFont typeface="Wingdings" panose="05000000000000000000" pitchFamily="2" charset="2"/>
              <a:buChar char="Ø"/>
            </a:pPr>
            <a:endParaRPr lang="ko-KR" altLang="en-US" sz="1336" b="1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38394F7-635A-6E58-3074-52926B11FFD8}"/>
              </a:ext>
            </a:extLst>
          </p:cNvPr>
          <p:cNvSpPr txBox="1"/>
          <p:nvPr/>
        </p:nvSpPr>
        <p:spPr>
          <a:xfrm>
            <a:off x="5490123" y="12478201"/>
            <a:ext cx="4423100" cy="2366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18211" indent="-318211">
              <a:lnSpc>
                <a:spcPct val="120000"/>
              </a:lnSpc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결과 안내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: 2026. 1. 14.(</a:t>
            </a: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수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) </a:t>
            </a: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예정</a:t>
            </a:r>
            <a:endParaRPr lang="en-US" altLang="ko-KR" sz="1600" b="1" dirty="0">
              <a:latin typeface="한컴 말랑말랑 Bold" panose="020F0803000000000000" pitchFamily="50" charset="-127"/>
              <a:ea typeface="한컴 말랑말랑 Bold" panose="020F0803000000000000" pitchFamily="50" charset="-127"/>
            </a:endParaRPr>
          </a:p>
          <a:p>
            <a:pPr marL="318211" indent="-318211">
              <a:lnSpc>
                <a:spcPct val="120000"/>
              </a:lnSpc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맞춤 학습 지원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: 2026. 1. 19(</a:t>
            </a: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월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) ~</a:t>
            </a:r>
          </a:p>
          <a:p>
            <a:pPr marL="318211" indent="-318211">
              <a:lnSpc>
                <a:spcPct val="120000"/>
              </a:lnSpc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세부사항은 추후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, </a:t>
            </a: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테스트 결과 안내 시 공지 예정</a:t>
            </a:r>
            <a:endParaRPr lang="en-US" altLang="ko-KR" sz="1600" b="1" dirty="0">
              <a:latin typeface="한컴 말랑말랑 Bold" panose="020F0803000000000000" pitchFamily="50" charset="-127"/>
              <a:ea typeface="한컴 말랑말랑 Bold" panose="020F0803000000000000" pitchFamily="50" charset="-127"/>
            </a:endParaRPr>
          </a:p>
          <a:p>
            <a:pPr marL="318211" indent="-318211">
              <a:lnSpc>
                <a:spcPct val="120000"/>
              </a:lnSpc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프로그램 문의</a:t>
            </a:r>
            <a:endParaRPr lang="en-US" altLang="ko-KR" sz="1600" b="1" dirty="0">
              <a:latin typeface="한컴 말랑말랑 Bold" panose="020F0803000000000000" pitchFamily="50" charset="-127"/>
              <a:ea typeface="한컴 말랑말랑 Bold" panose="020F0803000000000000" pitchFamily="50" charset="-127"/>
            </a:endParaRPr>
          </a:p>
          <a:p>
            <a:pPr marL="700065" lvl="1" indent="-190927">
              <a:lnSpc>
                <a:spcPct val="120000"/>
              </a:lnSpc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 부서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: </a:t>
            </a: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새내기학부 행정실</a:t>
            </a:r>
            <a:endParaRPr lang="en-US" altLang="ko-KR" sz="1600" b="1" dirty="0">
              <a:latin typeface="한컴 말랑말랑 Bold" panose="020F0803000000000000" pitchFamily="50" charset="-127"/>
              <a:ea typeface="한컴 말랑말랑 Bold" panose="020F0803000000000000" pitchFamily="50" charset="-127"/>
            </a:endParaRPr>
          </a:p>
          <a:p>
            <a:pPr marL="700065" lvl="1" indent="-190927">
              <a:lnSpc>
                <a:spcPct val="120000"/>
              </a:lnSpc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 문의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: 052-217-6703</a:t>
            </a:r>
          </a:p>
          <a:p>
            <a:pPr marL="700065" lvl="1" indent="-190927">
              <a:lnSpc>
                <a:spcPct val="120000"/>
              </a:lnSpc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ko-KR" altLang="en-US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 이메일</a:t>
            </a:r>
            <a:r>
              <a:rPr lang="en-US" altLang="ko-KR" sz="16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:  res79@unist.ac.kr</a:t>
            </a:r>
          </a:p>
          <a:p>
            <a:pPr marL="318211" indent="-318211">
              <a:buFont typeface="Wingdings" panose="05000000000000000000" pitchFamily="2" charset="2"/>
              <a:buChar char="Ø"/>
            </a:pPr>
            <a:endParaRPr lang="ko-KR" altLang="en-US" sz="1336" b="1" dirty="0"/>
          </a:p>
        </p:txBody>
      </p:sp>
      <p:pic>
        <p:nvPicPr>
          <p:cNvPr id="26" name="그림 25" descr="텍스트, 스크린샷, 폰트, 번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AD5EA93-3863-C15D-B763-9995B8EBB74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35850" y="13219667"/>
            <a:ext cx="1376791" cy="1490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1597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5CDCE4-0FCA-EACC-AF5C-C7A46B9E38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>
            <a:extLst>
              <a:ext uri="{FF2B5EF4-FFF2-40B4-BE49-F238E27FC236}">
                <a16:creationId xmlns:a16="http://schemas.microsoft.com/office/drawing/2014/main" id="{66DD6FF9-3952-A945-732C-36A84BDD7E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242370" y="-1"/>
            <a:ext cx="10934183" cy="15280395"/>
          </a:xfr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 altLang="ko-KR" sz="1169" dirty="0"/>
          </a:p>
          <a:p>
            <a:pPr algn="l"/>
            <a:r>
              <a:rPr lang="en-US" altLang="ko-KR" b="1" dirty="0"/>
              <a:t>     </a:t>
            </a:r>
            <a:r>
              <a:rPr lang="en-US" altLang="ko-KR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2026</a:t>
            </a:r>
            <a:r>
              <a:rPr lang="ko-KR" altLang="en-US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학년도</a:t>
            </a:r>
            <a:endParaRPr lang="en-US" altLang="ko-KR" b="1" dirty="0">
              <a:latin typeface="한컴 말랑말랑 Bold" panose="020F0803000000000000" pitchFamily="50" charset="-127"/>
              <a:ea typeface="한컴 말랑말랑 Bold" panose="020F0803000000000000" pitchFamily="50" charset="-127"/>
            </a:endParaRPr>
          </a:p>
          <a:p>
            <a:pPr algn="l"/>
            <a:endParaRPr lang="en-US" altLang="ko-KR" b="1" dirty="0"/>
          </a:p>
          <a:p>
            <a:pPr algn="l"/>
            <a:r>
              <a:rPr lang="en-US" altLang="ko-KR" b="1" dirty="0"/>
              <a:t>      </a:t>
            </a:r>
            <a:r>
              <a:rPr lang="ko-KR" altLang="en-US" sz="5345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기초학력 테스트 </a:t>
            </a:r>
            <a:r>
              <a:rPr lang="en-US" altLang="ko-KR" sz="5345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&amp;</a:t>
            </a:r>
          </a:p>
          <a:p>
            <a:pPr algn="l"/>
            <a:r>
              <a:rPr lang="en-US" altLang="ko-KR" sz="6013" b="1" dirty="0"/>
              <a:t>   </a:t>
            </a:r>
            <a:endParaRPr lang="ko-KR" altLang="en-US" sz="6013" b="1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0B0CDEA7-CF1B-54FA-52E8-83F6FE1424C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4726" y="245509"/>
            <a:ext cx="2960975" cy="40952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4BBF75D-A1CC-5879-48ED-4BF25F6CADAC}"/>
              </a:ext>
            </a:extLst>
          </p:cNvPr>
          <p:cNvSpPr txBox="1"/>
          <p:nvPr/>
        </p:nvSpPr>
        <p:spPr>
          <a:xfrm>
            <a:off x="234055" y="2051055"/>
            <a:ext cx="5000873" cy="17373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345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Pre-UNISTAR</a:t>
            </a:r>
          </a:p>
          <a:p>
            <a:r>
              <a:rPr lang="ko-KR" altLang="en-US" sz="5345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프로그램</a:t>
            </a:r>
            <a:endParaRPr lang="ko-KR" altLang="en-US" sz="5345" dirty="0">
              <a:latin typeface="한컴 말랑말랑 Bold" panose="020F0803000000000000" pitchFamily="50" charset="-127"/>
              <a:ea typeface="한컴 말랑말랑 Bold" panose="020F0803000000000000" pitchFamily="50" charset="-127"/>
            </a:endParaRPr>
          </a:p>
        </p:txBody>
      </p:sp>
      <p:pic>
        <p:nvPicPr>
          <p:cNvPr id="5" name="그림 4" descr="만화 영화, 클립아트, 토끼, 동물 피규어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4096B7B-1EAB-C3F7-7C7C-BDD56FCC27D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9290" y="1119198"/>
            <a:ext cx="3026411" cy="3281384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5369E6BC-BDDD-9C15-F06A-149D569A8284}"/>
              </a:ext>
            </a:extLst>
          </p:cNvPr>
          <p:cNvSpPr txBox="1"/>
          <p:nvPr/>
        </p:nvSpPr>
        <p:spPr>
          <a:xfrm>
            <a:off x="2991965" y="4864743"/>
            <a:ext cx="47078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8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ARA </a:t>
            </a:r>
            <a:r>
              <a:rPr lang="ko-KR" altLang="en-US" sz="48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테스트 일정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BAD149B-DBCA-3CE5-4FF4-0C15FEBDBC1E}"/>
              </a:ext>
            </a:extLst>
          </p:cNvPr>
          <p:cNvSpPr txBox="1"/>
          <p:nvPr/>
        </p:nvSpPr>
        <p:spPr>
          <a:xfrm>
            <a:off x="2176721" y="5538435"/>
            <a:ext cx="609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latin typeface="한컴 말랑말랑 Bold" panose="020F0803000000000000" pitchFamily="50" charset="-127"/>
                <a:ea typeface="한컴 말랑말랑 Bold" panose="020F0803000000000000" pitchFamily="50" charset="-127"/>
              </a:rPr>
              <a:t>(Academic Readiness Assessment)</a:t>
            </a:r>
            <a:endParaRPr lang="ko-KR" altLang="en-US" sz="2800" b="1" dirty="0">
              <a:latin typeface="한컴 말랑말랑 Bold" panose="020F0803000000000000" pitchFamily="50" charset="-127"/>
              <a:ea typeface="한컴 말랑말랑 Bold" panose="020F0803000000000000" pitchFamily="50" charset="-127"/>
            </a:endParaRPr>
          </a:p>
        </p:txBody>
      </p:sp>
      <p:graphicFrame>
        <p:nvGraphicFramePr>
          <p:cNvPr id="8" name="표 7">
            <a:extLst>
              <a:ext uri="{FF2B5EF4-FFF2-40B4-BE49-F238E27FC236}">
                <a16:creationId xmlns:a16="http://schemas.microsoft.com/office/drawing/2014/main" id="{E8A6C3BC-8B16-AF6B-EA51-9D99C420D8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3585931"/>
              </p:ext>
            </p:extLst>
          </p:nvPr>
        </p:nvGraphicFramePr>
        <p:xfrm>
          <a:off x="631687" y="6608431"/>
          <a:ext cx="9428433" cy="739172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256767">
                  <a:extLst>
                    <a:ext uri="{9D8B030D-6E8A-4147-A177-3AD203B41FA5}">
                      <a16:colId xmlns:a16="http://schemas.microsoft.com/office/drawing/2014/main" val="1079208567"/>
                    </a:ext>
                  </a:extLst>
                </a:gridCol>
                <a:gridCol w="2921000">
                  <a:extLst>
                    <a:ext uri="{9D8B030D-6E8A-4147-A177-3AD203B41FA5}">
                      <a16:colId xmlns:a16="http://schemas.microsoft.com/office/drawing/2014/main" val="886587927"/>
                    </a:ext>
                  </a:extLst>
                </a:gridCol>
                <a:gridCol w="4250666">
                  <a:extLst>
                    <a:ext uri="{9D8B030D-6E8A-4147-A177-3AD203B41FA5}">
                      <a16:colId xmlns:a16="http://schemas.microsoft.com/office/drawing/2014/main" val="674686982"/>
                    </a:ext>
                  </a:extLst>
                </a:gridCol>
              </a:tblGrid>
              <a:tr h="78023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solidFill>
                            <a:sysClr val="windowText" lastClr="000000"/>
                          </a:solidFill>
                        </a:rPr>
                        <a:t>일정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7F1DD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solidFill>
                            <a:sysClr val="windowText" lastClr="000000"/>
                          </a:solidFill>
                        </a:rPr>
                        <a:t>세부사항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7F1DD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solidFill>
                            <a:sysClr val="windowText" lastClr="000000"/>
                          </a:solidFill>
                        </a:rPr>
                        <a:t>비고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7F1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7128211"/>
                  </a:ext>
                </a:extLst>
              </a:tr>
              <a:tr h="103884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b="1" dirty="0">
                          <a:solidFill>
                            <a:sysClr val="windowText" lastClr="000000"/>
                          </a:solidFill>
                        </a:rPr>
                        <a:t>13:00 ~ 13:30</a:t>
                      </a:r>
                      <a:endParaRPr lang="ko-KR" altLang="en-US" sz="24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4392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ysClr val="windowText" lastClr="000000"/>
                          </a:solidFill>
                        </a:rPr>
                        <a:t>- </a:t>
                      </a:r>
                      <a:r>
                        <a:rPr lang="ko-KR" altLang="en-US" b="1" dirty="0">
                          <a:solidFill>
                            <a:sysClr val="windowText" lastClr="000000"/>
                          </a:solidFill>
                        </a:rPr>
                        <a:t>블랙보드 접속</a:t>
                      </a:r>
                      <a:endParaRPr lang="en-US" altLang="ko-KR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 latinLnBrk="1"/>
                      <a:r>
                        <a:rPr lang="en-US" altLang="ko-KR" b="1" dirty="0">
                          <a:solidFill>
                            <a:sysClr val="windowText" lastClr="000000"/>
                          </a:solidFill>
                        </a:rPr>
                        <a:t>- Zoom </a:t>
                      </a:r>
                      <a:r>
                        <a:rPr lang="ko-KR" altLang="en-US" b="1" dirty="0">
                          <a:solidFill>
                            <a:sysClr val="windowText" lastClr="000000"/>
                          </a:solidFill>
                        </a:rPr>
                        <a:t>회의실 입장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4392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>
                          <a:solidFill>
                            <a:sysClr val="windowText" lastClr="000000"/>
                          </a:solidFill>
                        </a:rPr>
                        <a:t>신분증 확인</a:t>
                      </a:r>
                      <a:endParaRPr lang="en-US" altLang="ko-KR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 latinLnBrk="1"/>
                      <a:r>
                        <a:rPr lang="en-US" altLang="ko-KR" b="1" dirty="0">
                          <a:solidFill>
                            <a:sysClr val="windowText" lastClr="000000"/>
                          </a:solidFill>
                        </a:rPr>
                        <a:t>PC </a:t>
                      </a:r>
                      <a:r>
                        <a:rPr lang="ko-KR" altLang="en-US" b="1" dirty="0">
                          <a:solidFill>
                            <a:sysClr val="windowText" lastClr="000000"/>
                          </a:solidFill>
                        </a:rPr>
                        <a:t>세팅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4392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9631545"/>
                  </a:ext>
                </a:extLst>
              </a:tr>
              <a:tr h="79609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b="1" dirty="0">
                          <a:solidFill>
                            <a:sysClr val="windowText" lastClr="000000"/>
                          </a:solidFill>
                        </a:rPr>
                        <a:t>13:30 ~ 14:10</a:t>
                      </a:r>
                      <a:endParaRPr lang="ko-KR" altLang="en-US" sz="24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>
                          <a:solidFill>
                            <a:sysClr val="windowText" lastClr="000000"/>
                          </a:solidFill>
                        </a:rPr>
                        <a:t>화학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rowSpan="7">
                  <a:txBody>
                    <a:bodyPr/>
                    <a:lstStyle/>
                    <a:p>
                      <a:pPr marL="342900" indent="-342900" algn="l" latinLnBrk="1">
                        <a:lnSpc>
                          <a:spcPct val="150000"/>
                        </a:lnSpc>
                        <a:buClr>
                          <a:srgbClr val="FF0000"/>
                        </a:buClr>
                        <a:buFont typeface="Wingdings" panose="05000000000000000000" pitchFamily="2" charset="2"/>
                        <a:buChar char="Ø"/>
                      </a:pPr>
                      <a:r>
                        <a:rPr lang="ko-KR" altLang="en-US" b="1" dirty="0">
                          <a:solidFill>
                            <a:sysClr val="windowText" lastClr="000000"/>
                          </a:solidFill>
                        </a:rPr>
                        <a:t>일정</a:t>
                      </a:r>
                      <a:r>
                        <a:rPr lang="en-US" altLang="ko-KR" b="1" dirty="0">
                          <a:solidFill>
                            <a:sysClr val="windowText" lastClr="000000"/>
                          </a:solidFill>
                        </a:rPr>
                        <a:t>: 2026. 1. 7. (</a:t>
                      </a:r>
                      <a:r>
                        <a:rPr lang="ko-KR" altLang="en-US" b="1" dirty="0">
                          <a:solidFill>
                            <a:sysClr val="windowText" lastClr="000000"/>
                          </a:solidFill>
                        </a:rPr>
                        <a:t>수</a:t>
                      </a:r>
                      <a:r>
                        <a:rPr lang="en-US" altLang="ko-KR" b="1" dirty="0">
                          <a:solidFill>
                            <a:sysClr val="windowText" lastClr="000000"/>
                          </a:solidFill>
                        </a:rPr>
                        <a:t>)</a:t>
                      </a:r>
                    </a:p>
                    <a:p>
                      <a:pPr marL="342900" indent="-342900" algn="l" latinLnBrk="1">
                        <a:lnSpc>
                          <a:spcPct val="150000"/>
                        </a:lnSpc>
                        <a:buClr>
                          <a:srgbClr val="FF0000"/>
                        </a:buClr>
                        <a:buFont typeface="Wingdings" panose="05000000000000000000" pitchFamily="2" charset="2"/>
                        <a:buChar char="Ø"/>
                      </a:pPr>
                      <a:r>
                        <a:rPr lang="ko-KR" altLang="en-US" b="1" dirty="0">
                          <a:solidFill>
                            <a:sysClr val="windowText" lastClr="000000"/>
                          </a:solidFill>
                        </a:rPr>
                        <a:t>장소</a:t>
                      </a:r>
                      <a:r>
                        <a:rPr lang="en-US" altLang="ko-KR" b="1" dirty="0">
                          <a:solidFill>
                            <a:sysClr val="windowText" lastClr="000000"/>
                          </a:solidFill>
                        </a:rPr>
                        <a:t>:  Blackboard, Zoom</a:t>
                      </a:r>
                    </a:p>
                    <a:p>
                      <a:pPr marL="0" marR="0" lvl="0" indent="0" algn="l" defTabSz="1069208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ko-KR" sz="2000" b="1" dirty="0">
                          <a:latin typeface="한컴 말랑말랑 Bold" panose="020F0803000000000000" pitchFamily="50" charset="-127"/>
                          <a:ea typeface="한컴 말랑말랑 Bold" panose="020F0803000000000000" pitchFamily="50" charset="-127"/>
                        </a:rPr>
                        <a:t>  -  </a:t>
                      </a:r>
                      <a:r>
                        <a:rPr lang="en-US" altLang="ko-KR" sz="1800" u="sng" dirty="0">
                          <a:latin typeface="한컴 말랑말랑 Bold" panose="020F0803000000000000" pitchFamily="50" charset="-127"/>
                          <a:ea typeface="한컴 말랑말랑 Bold" panose="020F0803000000000000" pitchFamily="50" charset="-127"/>
                          <a:hlinkClick r:id="rId6"/>
                        </a:rPr>
                        <a:t>https://blackboard.unist.ac.kr/</a:t>
                      </a:r>
                      <a:endParaRPr lang="en-US" altLang="ko-KR" sz="1800" u="sng" dirty="0">
                        <a:latin typeface="한컴 말랑말랑 Bold" panose="020F0803000000000000" pitchFamily="50" charset="-127"/>
                        <a:ea typeface="한컴 말랑말랑 Bold" panose="020F0803000000000000" pitchFamily="50" charset="-127"/>
                      </a:endParaRPr>
                    </a:p>
                    <a:p>
                      <a:pPr marL="0" marR="0" lvl="0" indent="0" algn="l" defTabSz="1069208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ko-KR" sz="2000" u="none" dirty="0">
                          <a:latin typeface="한컴 말랑말랑 Bold" panose="020F0803000000000000" pitchFamily="50" charset="-127"/>
                          <a:ea typeface="한컴 말랑말랑 Bold" panose="020F0803000000000000" pitchFamily="50" charset="-127"/>
                        </a:rPr>
                        <a:t>  - </a:t>
                      </a:r>
                      <a:r>
                        <a:rPr lang="ko-KR" altLang="en-US" sz="2000" u="none" dirty="0">
                          <a:latin typeface="한컴 말랑말랑 Bold" panose="020F0803000000000000" pitchFamily="50" charset="-127"/>
                          <a:ea typeface="한컴 말랑말랑 Bold" panose="020F0803000000000000" pitchFamily="50" charset="-127"/>
                        </a:rPr>
                        <a:t>상세 정보는 블랙보드 공지 참고</a:t>
                      </a:r>
                      <a:endParaRPr lang="en-US" altLang="ko-KR" sz="2000" u="none" dirty="0">
                        <a:latin typeface="한컴 말랑말랑 Bold" panose="020F0803000000000000" pitchFamily="50" charset="-127"/>
                        <a:ea typeface="한컴 말랑말랑 Bold" panose="020F0803000000000000" pitchFamily="50" charset="-127"/>
                      </a:endParaRPr>
                    </a:p>
                    <a:p>
                      <a:pPr marL="342900" indent="-342900" algn="l" latinLnBrk="1">
                        <a:lnSpc>
                          <a:spcPct val="150000"/>
                        </a:lnSpc>
                        <a:buClr>
                          <a:srgbClr val="00B0F0"/>
                        </a:buClr>
                        <a:buFont typeface="Wingdings" panose="05000000000000000000" pitchFamily="2" charset="2"/>
                        <a:buChar char="Ø"/>
                      </a:pPr>
                      <a:r>
                        <a:rPr lang="ko-KR" altLang="en-US" b="1" dirty="0">
                          <a:solidFill>
                            <a:sysClr val="windowText" lastClr="000000"/>
                          </a:solidFill>
                        </a:rPr>
                        <a:t>시험 시간</a:t>
                      </a:r>
                      <a:endParaRPr lang="en-US" altLang="ko-KR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0" indent="0" algn="l" latinLnBrk="1">
                        <a:lnSpc>
                          <a:spcPct val="15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en-US" altLang="ko-KR" b="1" dirty="0">
                          <a:solidFill>
                            <a:sysClr val="windowText" lastClr="000000"/>
                          </a:solidFill>
                        </a:rPr>
                        <a:t>   -</a:t>
                      </a:r>
                      <a:r>
                        <a:rPr lang="en-US" altLang="ko-KR" b="1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b="1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화학</a:t>
                      </a:r>
                      <a:r>
                        <a:rPr lang="en-US" altLang="ko-KR" b="1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b="1" dirty="0">
                          <a:solidFill>
                            <a:sysClr val="windowText" lastClr="00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생물</a:t>
                      </a:r>
                      <a:r>
                        <a:rPr lang="ko-KR" altLang="en-US" b="1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US" altLang="ko-KR" b="1" dirty="0">
                          <a:solidFill>
                            <a:sysClr val="windowText" lastClr="000000"/>
                          </a:solidFill>
                        </a:rPr>
                        <a:t>40</a:t>
                      </a:r>
                      <a:r>
                        <a:rPr lang="ko-KR" altLang="en-US" b="1" dirty="0">
                          <a:solidFill>
                            <a:sysClr val="windowText" lastClr="000000"/>
                          </a:solidFill>
                        </a:rPr>
                        <a:t>분</a:t>
                      </a:r>
                      <a:endParaRPr lang="en-US" altLang="ko-KR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0" indent="0" algn="l" latinLnBrk="1">
                        <a:lnSpc>
                          <a:spcPct val="15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en-US" altLang="ko-KR" b="1" dirty="0">
                          <a:solidFill>
                            <a:sysClr val="windowText" lastClr="000000"/>
                          </a:solidFill>
                        </a:rPr>
                        <a:t>   -  </a:t>
                      </a:r>
                      <a:r>
                        <a:rPr lang="ko-KR" altLang="en-US" b="1" dirty="0">
                          <a:solidFill>
                            <a:sysClr val="windowText" lastClr="000000"/>
                          </a:solidFill>
                        </a:rPr>
                        <a:t>물리</a:t>
                      </a:r>
                      <a:r>
                        <a:rPr lang="en-US" altLang="ko-KR" b="1" dirty="0">
                          <a:solidFill>
                            <a:sysClr val="windowText" lastClr="000000"/>
                          </a:solidFill>
                        </a:rPr>
                        <a:t>, </a:t>
                      </a:r>
                      <a:r>
                        <a:rPr lang="ko-KR" altLang="en-US" b="1" dirty="0">
                          <a:solidFill>
                            <a:sysClr val="windowText" lastClr="000000"/>
                          </a:solidFill>
                        </a:rPr>
                        <a:t>수학  </a:t>
                      </a:r>
                      <a:r>
                        <a:rPr lang="en-US" altLang="ko-KR" b="1" dirty="0">
                          <a:solidFill>
                            <a:sysClr val="windowText" lastClr="000000"/>
                          </a:solidFill>
                        </a:rPr>
                        <a:t>50</a:t>
                      </a:r>
                      <a:r>
                        <a:rPr lang="ko-KR" altLang="en-US" b="1" dirty="0">
                          <a:solidFill>
                            <a:sysClr val="windowText" lastClr="000000"/>
                          </a:solidFill>
                        </a:rPr>
                        <a:t>분</a:t>
                      </a:r>
                      <a:endParaRPr lang="en-US" altLang="ko-KR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0" indent="0" algn="l" latinLnBrk="1">
                        <a:lnSpc>
                          <a:spcPct val="15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en-US" altLang="ko-KR" b="1" dirty="0">
                          <a:solidFill>
                            <a:sysClr val="windowText" lastClr="000000"/>
                          </a:solidFill>
                        </a:rPr>
                        <a:t>   -  </a:t>
                      </a:r>
                      <a:r>
                        <a:rPr lang="ko-KR" altLang="en-US" b="1" dirty="0">
                          <a:solidFill>
                            <a:sysClr val="windowText" lastClr="000000"/>
                          </a:solidFill>
                        </a:rPr>
                        <a:t>휴식 </a:t>
                      </a:r>
                      <a:r>
                        <a:rPr lang="en-US" altLang="ko-KR" b="1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  <a:r>
                        <a:rPr lang="ko-KR" altLang="en-US" b="1" dirty="0">
                          <a:solidFill>
                            <a:sysClr val="windowText" lastClr="000000"/>
                          </a:solidFill>
                        </a:rPr>
                        <a:t>분</a:t>
                      </a:r>
                      <a:endParaRPr lang="en-US" altLang="ko-KR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342900" indent="-342900" algn="l" latinLnBrk="1">
                        <a:lnSpc>
                          <a:spcPct val="150000"/>
                        </a:lnSpc>
                        <a:buClr>
                          <a:srgbClr val="00B0F0"/>
                        </a:buClr>
                        <a:buFont typeface="Wingdings" panose="05000000000000000000" pitchFamily="2" charset="2"/>
                        <a:buChar char="Ø"/>
                      </a:pPr>
                      <a:r>
                        <a:rPr lang="ko-KR" altLang="en-US" b="1" dirty="0">
                          <a:solidFill>
                            <a:sysClr val="windowText" lastClr="000000"/>
                          </a:solidFill>
                        </a:rPr>
                        <a:t>결과 안내</a:t>
                      </a:r>
                      <a:r>
                        <a:rPr lang="en-US" altLang="ko-KR" b="1" dirty="0">
                          <a:solidFill>
                            <a:sysClr val="windowText" lastClr="000000"/>
                          </a:solidFill>
                        </a:rPr>
                        <a:t>: 2026. 1. 14.(</a:t>
                      </a:r>
                      <a:r>
                        <a:rPr lang="ko-KR" altLang="en-US" b="1" dirty="0">
                          <a:solidFill>
                            <a:sysClr val="windowText" lastClr="000000"/>
                          </a:solidFill>
                        </a:rPr>
                        <a:t>수</a:t>
                      </a:r>
                      <a:r>
                        <a:rPr lang="en-US" altLang="ko-KR" b="1" dirty="0">
                          <a:solidFill>
                            <a:sysClr val="windowText" lastClr="000000"/>
                          </a:solidFill>
                        </a:rPr>
                        <a:t>) </a:t>
                      </a:r>
                      <a:r>
                        <a:rPr lang="ko-KR" altLang="en-US" b="1" dirty="0">
                          <a:solidFill>
                            <a:sysClr val="windowText" lastClr="000000"/>
                          </a:solidFill>
                        </a:rPr>
                        <a:t>예정</a:t>
                      </a:r>
                      <a:endParaRPr lang="en-US" altLang="ko-KR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0" indent="0" algn="ctr" latinLnBrk="1">
                        <a:buFont typeface="Wingdings" panose="05000000000000000000" pitchFamily="2" charset="2"/>
                        <a:buNone/>
                      </a:pPr>
                      <a:endParaRPr lang="ko-KR" alt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1098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4639967"/>
                  </a:ext>
                </a:extLst>
              </a:tr>
              <a:tr h="79609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b="1" dirty="0">
                          <a:solidFill>
                            <a:sysClr val="windowText" lastClr="000000"/>
                          </a:solidFill>
                        </a:rPr>
                        <a:t>14:10 ~ 14:25</a:t>
                      </a:r>
                      <a:endParaRPr lang="ko-KR" altLang="en-US" sz="24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>
                          <a:solidFill>
                            <a:sysClr val="windowText" lastClr="000000"/>
                          </a:solidFill>
                        </a:rPr>
                        <a:t>휴식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30196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4892091"/>
                  </a:ext>
                </a:extLst>
              </a:tr>
              <a:tr h="79609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b="1" dirty="0">
                          <a:solidFill>
                            <a:sysClr val="windowText" lastClr="000000"/>
                          </a:solidFill>
                        </a:rPr>
                        <a:t>14:25 ~15:05</a:t>
                      </a:r>
                      <a:endParaRPr lang="ko-KR" altLang="en-US" sz="24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>
                          <a:solidFill>
                            <a:sysClr val="windowText" lastClr="000000"/>
                          </a:solidFill>
                        </a:rPr>
                        <a:t>생물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7274048"/>
                  </a:ext>
                </a:extLst>
              </a:tr>
              <a:tr h="79609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b="1" dirty="0">
                          <a:solidFill>
                            <a:sysClr val="windowText" lastClr="000000"/>
                          </a:solidFill>
                        </a:rPr>
                        <a:t>15:05 ~15:20</a:t>
                      </a:r>
                      <a:endParaRPr lang="ko-KR" altLang="en-US" sz="24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>
                          <a:solidFill>
                            <a:sysClr val="windowText" lastClr="000000"/>
                          </a:solidFill>
                        </a:rPr>
                        <a:t>휴식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2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3829252"/>
                  </a:ext>
                </a:extLst>
              </a:tr>
              <a:tr h="79609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b="1" dirty="0">
                          <a:solidFill>
                            <a:sysClr val="windowText" lastClr="000000"/>
                          </a:solidFill>
                        </a:rPr>
                        <a:t>15:20 ~ 16:10</a:t>
                      </a:r>
                      <a:endParaRPr lang="ko-KR" altLang="en-US" sz="24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>
                          <a:solidFill>
                            <a:sysClr val="windowText" lastClr="000000"/>
                          </a:solidFill>
                        </a:rPr>
                        <a:t>물리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7866490"/>
                  </a:ext>
                </a:extLst>
              </a:tr>
              <a:tr h="79609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b="1" dirty="0">
                          <a:solidFill>
                            <a:sysClr val="windowText" lastClr="000000"/>
                          </a:solidFill>
                        </a:rPr>
                        <a:t>16:10 ~16:25</a:t>
                      </a:r>
                      <a:endParaRPr lang="ko-KR" altLang="en-US" sz="24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>
                          <a:solidFill>
                            <a:sysClr val="windowText" lastClr="000000"/>
                          </a:solidFill>
                        </a:rPr>
                        <a:t>휴식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30196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4079653"/>
                  </a:ext>
                </a:extLst>
              </a:tr>
              <a:tr h="79609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b="1" dirty="0">
                          <a:solidFill>
                            <a:sysClr val="windowText" lastClr="000000"/>
                          </a:solidFill>
                        </a:rPr>
                        <a:t>16:25 ~ 17:15</a:t>
                      </a:r>
                      <a:endParaRPr lang="ko-KR" altLang="en-US" sz="24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>
                          <a:solidFill>
                            <a:sysClr val="windowText" lastClr="000000"/>
                          </a:solidFill>
                        </a:rPr>
                        <a:t>수학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62594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9215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테마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245</TotalTime>
  <Words>449</Words>
  <Application>Microsoft Office PowerPoint</Application>
  <PresentationFormat>사용자 지정</PresentationFormat>
  <Paragraphs>91</Paragraphs>
  <Slides>2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9" baseType="lpstr">
      <vt:lpstr>맑은 고딕</vt:lpstr>
      <vt:lpstr>한컴 말랑말랑 Bold</vt:lpstr>
      <vt:lpstr>Aptos</vt:lpstr>
      <vt:lpstr>Aptos Display</vt:lpstr>
      <vt:lpstr>Arial</vt:lpstr>
      <vt:lpstr>Wingdings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(직원) 류은서 (새내기학부 행정실)</dc:creator>
  <cp:lastModifiedBy>(직원) 류은서 (새내기학부 행정실)</cp:lastModifiedBy>
  <cp:revision>20</cp:revision>
  <cp:lastPrinted>2025-12-26T03:08:16Z</cp:lastPrinted>
  <dcterms:created xsi:type="dcterms:W3CDTF">2025-12-26T01:15:29Z</dcterms:created>
  <dcterms:modified xsi:type="dcterms:W3CDTF">2026-01-07T00:23:18Z</dcterms:modified>
</cp:coreProperties>
</file>